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PT Sans Narrow" panose="020B0604020202020204" charset="0"/>
      <p:regular r:id="rId8"/>
      <p:bold r:id="rId9"/>
    </p:embeddedFont>
    <p:embeddedFont>
      <p:font typeface="Google Sans SemiBold" panose="020B0604020202020204" charset="0"/>
      <p:regular r:id="rId10"/>
      <p:bold r:id="rId11"/>
      <p:italic r:id="rId12"/>
      <p:boldItalic r:id="rId13"/>
    </p:embeddedFont>
    <p:embeddedFont>
      <p:font typeface="Roboto" panose="020B0604020202020204" charset="0"/>
      <p:regular r:id="rId14"/>
      <p:bold r:id="rId15"/>
      <p:italic r:id="rId16"/>
      <p:boldItalic r:id="rId17"/>
    </p:embeddedFont>
    <p:embeddedFont>
      <p:font typeface="Work Sans" panose="020B0604020202020204" charset="0"/>
      <p:regular r:id="rId18"/>
      <p:bold r:id="rId19"/>
      <p:italic r:id="rId20"/>
      <p:boldItalic r:id="rId21"/>
    </p:embeddedFont>
    <p:embeddedFont>
      <p:font typeface="Calibri" panose="020F050202020403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560" y="-4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ct val="61111"/>
              <a:buFont typeface="Arial"/>
              <a:buNone/>
            </a:pPr>
            <a:r>
              <a:rPr lang="en" sz="1800" b="1"/>
              <a:t>Statistical Review and A/B Testing for New York City TLC Project</a:t>
            </a:r>
            <a:endParaRPr sz="1800" b="1" u="sng"/>
          </a:p>
          <a:p>
            <a:pPr marL="0" lvl="0" indent="0" algn="ctr" rtl="0">
              <a:spcBef>
                <a:spcPts val="0"/>
              </a:spcBef>
              <a:spcAft>
                <a:spcPts val="0"/>
              </a:spcAft>
              <a:buNone/>
            </a:pPr>
            <a:endParaRPr/>
          </a:p>
        </p:txBody>
      </p:sp>
      <p:sp>
        <p:nvSpPr>
          <p:cNvPr id="156" name="Google Shape;156;p8"/>
          <p:cNvSpPr txBox="1"/>
          <p:nvPr/>
        </p:nvSpPr>
        <p:spPr>
          <a:xfrm>
            <a:off x="2056950" y="1516200"/>
            <a:ext cx="5540100" cy="476400"/>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1200" dirty="0">
                <a:latin typeface="Google Sans" panose="020B0604020202020204" charset="0"/>
                <a:ea typeface="Google Sans" panose="020B0604020202020204" charset="0"/>
                <a:cs typeface="Google Sans" panose="020B0604020202020204" charset="0"/>
              </a:rPr>
              <a:t>Forecast taxi fares pre-ride to boost revenue for NYC cab drivers. This phase investigates the correlation between total fare and payment method.</a:t>
            </a:r>
            <a:endParaRPr sz="1200" dirty="0">
              <a:latin typeface="Google Sans" panose="020B0604020202020204" charset="0"/>
              <a:ea typeface="Google Sans" panose="020B0604020202020204" charset="0"/>
              <a:cs typeface="Google Sans" panose="020B0604020202020204" charset="0"/>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57" name="Google Shape;157;p8"/>
          <p:cNvSpPr txBox="1"/>
          <p:nvPr/>
        </p:nvSpPr>
        <p:spPr>
          <a:xfrm>
            <a:off x="2056950" y="2497525"/>
            <a:ext cx="5540100" cy="649800"/>
          </a:xfrm>
          <a:prstGeom prst="rect">
            <a:avLst/>
          </a:prstGeom>
          <a:noFill/>
          <a:ln>
            <a:noFill/>
          </a:ln>
        </p:spPr>
        <p:txBody>
          <a:bodyPr spcFirstLastPara="1" wrap="square" lIns="91425" tIns="91425" rIns="91425" bIns="91425" anchor="t" anchorCtr="0">
            <a:noAutofit/>
          </a:bodyPr>
          <a:lstStyle/>
          <a:p>
            <a:pPr lvl="0"/>
            <a:r>
              <a:rPr lang="en-US" sz="1200" dirty="0" smtClean="0">
                <a:solidFill>
                  <a:schemeClr val="accent2"/>
                </a:solidFill>
                <a:latin typeface="Google Sans"/>
                <a:ea typeface="Google Sans"/>
                <a:cs typeface="Google Sans"/>
                <a:sym typeface="Google Sans"/>
              </a:rPr>
              <a:t>Investigate </a:t>
            </a:r>
            <a:r>
              <a:rPr lang="en-US" sz="1200" dirty="0">
                <a:solidFill>
                  <a:schemeClr val="accent2"/>
                </a:solidFill>
                <a:latin typeface="Google Sans"/>
                <a:ea typeface="Google Sans"/>
                <a:cs typeface="Google Sans"/>
                <a:sym typeface="Google Sans"/>
              </a:rPr>
              <a:t>the connection between payment type and total fare amount to ascertain whether credit card payments generally yield higher fares compared to cash payments, accounting for the varying tips received by taxi cab drivers.</a:t>
            </a:r>
            <a:endParaRPr sz="1200" dirty="0">
              <a:solidFill>
                <a:schemeClr val="accent2"/>
              </a:solidFill>
              <a:latin typeface="Google Sans"/>
              <a:ea typeface="Google Sans"/>
              <a:cs typeface="Google Sans"/>
              <a:sym typeface="Google Sans"/>
            </a:endParaRPr>
          </a:p>
        </p:txBody>
      </p:sp>
      <p:sp>
        <p:nvSpPr>
          <p:cNvPr id="158" name="Google Shape;158;p8"/>
          <p:cNvSpPr txBox="1"/>
          <p:nvPr/>
        </p:nvSpPr>
        <p:spPr>
          <a:xfrm>
            <a:off x="2056950" y="3481150"/>
            <a:ext cx="5540100" cy="649800"/>
          </a:xfrm>
          <a:prstGeom prst="rect">
            <a:avLst/>
          </a:prstGeom>
          <a:noFill/>
          <a:ln>
            <a:noFill/>
          </a:ln>
        </p:spPr>
        <p:txBody>
          <a:bodyPr spcFirstLastPara="1" wrap="square" lIns="91425" tIns="91425" rIns="91425" bIns="91425" anchor="t" anchorCtr="0">
            <a:noAutofit/>
          </a:bodyPr>
          <a:lstStyle/>
          <a:p>
            <a:pPr lvl="0"/>
            <a:r>
              <a:rPr lang="en-US" sz="1200" dirty="0">
                <a:solidFill>
                  <a:schemeClr val="accent2"/>
                </a:solidFill>
                <a:latin typeface="Google Sans"/>
                <a:ea typeface="Google Sans"/>
                <a:cs typeface="Google Sans"/>
                <a:sym typeface="Google Sans"/>
              </a:rPr>
              <a:t>The </a:t>
            </a:r>
            <a:r>
              <a:rPr lang="en-US" sz="1200" dirty="0" err="1">
                <a:solidFill>
                  <a:schemeClr val="accent2"/>
                </a:solidFill>
                <a:latin typeface="Google Sans"/>
                <a:ea typeface="Google Sans"/>
                <a:cs typeface="Google Sans"/>
                <a:sym typeface="Google Sans"/>
              </a:rPr>
              <a:t>Automatidata</a:t>
            </a:r>
            <a:r>
              <a:rPr lang="en-US" sz="1200" dirty="0">
                <a:solidFill>
                  <a:schemeClr val="accent2"/>
                </a:solidFill>
                <a:latin typeface="Google Sans"/>
                <a:ea typeface="Google Sans"/>
                <a:cs typeface="Google Sans"/>
                <a:sym typeface="Google Sans"/>
              </a:rPr>
              <a:t> team conducted an A/B test to examine the correlation between credit card payments and total fare amount. The crucial finding indicates that promoting credit card payments is likely to result in increased revenue for taxi drivers.</a:t>
            </a:r>
            <a:endParaRPr sz="1200" dirty="0">
              <a:solidFill>
                <a:schemeClr val="accent2"/>
              </a:solidFill>
              <a:latin typeface="Google Sans"/>
              <a:ea typeface="Google Sans"/>
              <a:cs typeface="Google Sans"/>
              <a:sym typeface="Google Sans"/>
            </a:endParaRPr>
          </a:p>
        </p:txBody>
      </p:sp>
      <p:sp>
        <p:nvSpPr>
          <p:cNvPr id="159" name="Google Shape;159;p8"/>
          <p:cNvSpPr txBox="1"/>
          <p:nvPr/>
        </p:nvSpPr>
        <p:spPr>
          <a:xfrm>
            <a:off x="322950" y="5027084"/>
            <a:ext cx="7274100" cy="1933832"/>
          </a:xfrm>
          <a:prstGeom prst="rect">
            <a:avLst/>
          </a:prstGeom>
          <a:noFill/>
          <a:ln>
            <a:noFill/>
          </a:ln>
        </p:spPr>
        <p:txBody>
          <a:bodyPr spcFirstLastPara="1" wrap="square" lIns="91425" tIns="91425" rIns="91425" bIns="91425" anchor="t" anchorCtr="0">
            <a:spAutoFit/>
          </a:bodyPr>
          <a:lstStyle/>
          <a:p>
            <a:pPr marL="158750" lvl="0" algn="l" rtl="0">
              <a:lnSpc>
                <a:spcPct val="100000"/>
              </a:lnSpc>
              <a:spcBef>
                <a:spcPts val="1000"/>
              </a:spcBef>
              <a:spcAft>
                <a:spcPts val="0"/>
              </a:spcAft>
              <a:buClr>
                <a:schemeClr val="dk1"/>
              </a:buClr>
              <a:buSzPts val="1100"/>
            </a:pPr>
            <a:r>
              <a:rPr lang="en" sz="1200" dirty="0" smtClean="0">
                <a:solidFill>
                  <a:schemeClr val="dk1"/>
                </a:solidFill>
                <a:highlight>
                  <a:srgbClr val="FFFFFF"/>
                </a:highlight>
                <a:latin typeface="Google Sans"/>
                <a:ea typeface="Google Sans"/>
                <a:cs typeface="Google Sans"/>
                <a:sym typeface="Google Sans"/>
              </a:rPr>
              <a:t>Collected </a:t>
            </a:r>
            <a:r>
              <a:rPr lang="en" sz="1200" dirty="0">
                <a:solidFill>
                  <a:schemeClr val="dk1"/>
                </a:solidFill>
                <a:highlight>
                  <a:srgbClr val="FFFFFF"/>
                </a:highlight>
                <a:latin typeface="Google Sans"/>
                <a:ea typeface="Google Sans"/>
                <a:cs typeface="Google Sans"/>
                <a:sym typeface="Google Sans"/>
              </a:rPr>
              <a:t>sample data from an experiment in which customers are randomly selected and divided into two groups:</a:t>
            </a:r>
            <a:endParaRPr sz="1200" dirty="0">
              <a:solidFill>
                <a:schemeClr val="dk1"/>
              </a:solidFill>
              <a:highlight>
                <a:srgbClr val="FFFFFF"/>
              </a:highlight>
              <a:latin typeface="Google Sans"/>
              <a:ea typeface="Google Sans"/>
              <a:cs typeface="Google Sans"/>
              <a:sym typeface="Google Sans"/>
            </a:endParaRPr>
          </a:p>
          <a:p>
            <a:pPr marL="914400" lvl="1" indent="-298450" algn="l" rtl="0">
              <a:lnSpc>
                <a:spcPct val="100000"/>
              </a:lnSpc>
              <a:spcBef>
                <a:spcPts val="1000"/>
              </a:spcBef>
              <a:spcAft>
                <a:spcPts val="0"/>
              </a:spcAft>
              <a:buClr>
                <a:schemeClr val="dk1"/>
              </a:buClr>
              <a:buSzPts val="1100"/>
              <a:buFont typeface="Google Sans"/>
              <a:buAutoNum type="alphaLcPeriod"/>
            </a:pPr>
            <a:r>
              <a:rPr lang="en" sz="1200" dirty="0">
                <a:solidFill>
                  <a:schemeClr val="dk1"/>
                </a:solidFill>
                <a:highlight>
                  <a:srgbClr val="FFFFFF"/>
                </a:highlight>
                <a:latin typeface="Google Sans"/>
                <a:ea typeface="Google Sans"/>
                <a:cs typeface="Google Sans"/>
                <a:sym typeface="Google Sans"/>
              </a:rPr>
              <a:t>Customers who are required to pay with credit card.</a:t>
            </a:r>
            <a:endParaRPr sz="1200" dirty="0">
              <a:solidFill>
                <a:schemeClr val="dk1"/>
              </a:solidFill>
              <a:highlight>
                <a:srgbClr val="FFFFFF"/>
              </a:highlight>
              <a:latin typeface="Google Sans"/>
              <a:ea typeface="Google Sans"/>
              <a:cs typeface="Google Sans"/>
              <a:sym typeface="Google Sans"/>
            </a:endParaRPr>
          </a:p>
          <a:p>
            <a:pPr marL="914400" lvl="1" indent="-298450" algn="l" rtl="0">
              <a:lnSpc>
                <a:spcPct val="100000"/>
              </a:lnSpc>
              <a:spcBef>
                <a:spcPts val="1000"/>
              </a:spcBef>
              <a:spcAft>
                <a:spcPts val="0"/>
              </a:spcAft>
              <a:buClr>
                <a:schemeClr val="dk1"/>
              </a:buClr>
              <a:buSzPts val="1100"/>
              <a:buFont typeface="Google Sans"/>
              <a:buAutoNum type="alphaLcPeriod"/>
            </a:pPr>
            <a:r>
              <a:rPr lang="en" sz="1200" dirty="0">
                <a:solidFill>
                  <a:schemeClr val="dk1"/>
                </a:solidFill>
                <a:highlight>
                  <a:srgbClr val="FFFFFF"/>
                </a:highlight>
                <a:latin typeface="Google Sans"/>
                <a:ea typeface="Google Sans"/>
                <a:cs typeface="Google Sans"/>
                <a:sym typeface="Google Sans"/>
              </a:rPr>
              <a:t>Customers who are required to pay with </a:t>
            </a:r>
            <a:r>
              <a:rPr lang="en" sz="1200" dirty="0" smtClean="0">
                <a:solidFill>
                  <a:schemeClr val="dk1"/>
                </a:solidFill>
                <a:highlight>
                  <a:srgbClr val="FFFFFF"/>
                </a:highlight>
                <a:latin typeface="Google Sans"/>
                <a:ea typeface="Google Sans"/>
                <a:cs typeface="Google Sans"/>
                <a:sym typeface="Google Sans"/>
              </a:rPr>
              <a:t>cash. </a:t>
            </a:r>
            <a:endParaRPr sz="1200" dirty="0" smtClean="0">
              <a:solidFill>
                <a:schemeClr val="dk1"/>
              </a:solidFill>
              <a:highlight>
                <a:srgbClr val="FFFFFF"/>
              </a:highlight>
              <a:latin typeface="Google Sans"/>
              <a:ea typeface="Google Sans"/>
              <a:cs typeface="Google Sans"/>
              <a:sym typeface="Google Sans"/>
            </a:endParaRPr>
          </a:p>
          <a:p>
            <a:pPr marL="158750" lvl="0" algn="l" rtl="0">
              <a:lnSpc>
                <a:spcPct val="100000"/>
              </a:lnSpc>
              <a:spcBef>
                <a:spcPts val="1000"/>
              </a:spcBef>
              <a:spcAft>
                <a:spcPts val="1000"/>
              </a:spcAft>
              <a:buClr>
                <a:schemeClr val="dk1"/>
              </a:buClr>
              <a:buSzPts val="1100"/>
            </a:pPr>
            <a:r>
              <a:rPr lang="en" sz="1200" dirty="0" smtClean="0">
                <a:solidFill>
                  <a:schemeClr val="dk1"/>
                </a:solidFill>
                <a:latin typeface="Google Sans"/>
                <a:ea typeface="Google Sans"/>
                <a:cs typeface="Google Sans"/>
                <a:sym typeface="Google Sans"/>
              </a:rPr>
              <a:t>Conducted </a:t>
            </a:r>
            <a:r>
              <a:rPr lang="en" sz="1200" dirty="0">
                <a:solidFill>
                  <a:schemeClr val="dk1"/>
                </a:solidFill>
                <a:latin typeface="Google Sans"/>
                <a:ea typeface="Google Sans"/>
                <a:cs typeface="Google Sans"/>
                <a:sym typeface="Google Sans"/>
              </a:rPr>
              <a:t>a two-sample t-test to determine if there is a statistically significant difference in average total fare between customers who use credit cards and customers who use cash. </a:t>
            </a:r>
            <a:endParaRPr sz="1200" dirty="0">
              <a:solidFill>
                <a:schemeClr val="dk1"/>
              </a:solidFill>
              <a:latin typeface="Google Sans"/>
              <a:ea typeface="Google Sans"/>
              <a:cs typeface="Google Sans"/>
              <a:sym typeface="Google Sans"/>
            </a:endParaRPr>
          </a:p>
        </p:txBody>
      </p:sp>
      <p:sp>
        <p:nvSpPr>
          <p:cNvPr id="160" name="Google Shape;160;p8"/>
          <p:cNvSpPr txBox="1"/>
          <p:nvPr/>
        </p:nvSpPr>
        <p:spPr>
          <a:xfrm>
            <a:off x="322950" y="6793136"/>
            <a:ext cx="7438800" cy="114387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 b="1" dirty="0">
              <a:solidFill>
                <a:schemeClr val="accent2"/>
              </a:solidFill>
              <a:latin typeface="Google Sans"/>
              <a:ea typeface="Google Sans"/>
              <a:cs typeface="Google Sans"/>
              <a:sym typeface="Google Sans"/>
            </a:endParaRPr>
          </a:p>
          <a:p>
            <a:pPr marL="0" lvl="0" indent="0" algn="l" rtl="0">
              <a:spcBef>
                <a:spcPts val="0"/>
              </a:spcBef>
              <a:spcAft>
                <a:spcPts val="0"/>
              </a:spcAft>
              <a:buNone/>
            </a:pPr>
            <a:r>
              <a:rPr lang="en" sz="1200" b="1" dirty="0">
                <a:solidFill>
                  <a:schemeClr val="accent2"/>
                </a:solidFill>
                <a:latin typeface="Google Sans"/>
                <a:ea typeface="Google Sans"/>
                <a:cs typeface="Google Sans"/>
                <a:sym typeface="Google Sans"/>
              </a:rPr>
              <a:t>A/B test results</a:t>
            </a:r>
            <a:endParaRPr sz="1200" b="1" dirty="0">
              <a:solidFill>
                <a:schemeClr val="accent2"/>
              </a:solidFill>
              <a:latin typeface="Google Sans"/>
              <a:ea typeface="Google Sans"/>
              <a:cs typeface="Google Sans"/>
              <a:sym typeface="Google Sans"/>
            </a:endParaRPr>
          </a:p>
          <a:p>
            <a:pPr marL="0" lvl="0" indent="0" algn="l" rtl="0">
              <a:spcBef>
                <a:spcPts val="0"/>
              </a:spcBef>
              <a:spcAft>
                <a:spcPts val="0"/>
              </a:spcAft>
              <a:buNone/>
            </a:pPr>
            <a:endParaRPr sz="500" b="1" dirty="0">
              <a:solidFill>
                <a:schemeClr val="accent2"/>
              </a:solidFill>
              <a:latin typeface="Google Sans"/>
              <a:ea typeface="Google Sans"/>
              <a:cs typeface="Google Sans"/>
              <a:sym typeface="Google Sans"/>
            </a:endParaRPr>
          </a:p>
          <a:p>
            <a:pPr marL="0" lvl="0" indent="0" algn="l" rtl="0">
              <a:spcBef>
                <a:spcPts val="0"/>
              </a:spcBef>
              <a:spcAft>
                <a:spcPts val="1000"/>
              </a:spcAft>
              <a:buNone/>
            </a:pPr>
            <a:r>
              <a:rPr lang="en" sz="1200" dirty="0">
                <a:solidFill>
                  <a:schemeClr val="dk1"/>
                </a:solidFill>
                <a:latin typeface="Google Sans"/>
                <a:ea typeface="Google Sans"/>
                <a:cs typeface="Google Sans"/>
                <a:sym typeface="Google Sans"/>
              </a:rPr>
              <a:t>There is a statistically significant difference in the average total fare between customers who use credit cards and customers who use cash. Customers who used credit cards showed a higher total amount compared to cash.</a:t>
            </a:r>
            <a:endParaRPr sz="1200" dirty="0">
              <a:solidFill>
                <a:schemeClr val="accent2"/>
              </a:solidFill>
              <a:latin typeface="Google Sans"/>
              <a:ea typeface="Google Sans"/>
              <a:cs typeface="Google Sans"/>
              <a:sym typeface="Google Sans"/>
            </a:endParaRPr>
          </a:p>
        </p:txBody>
      </p:sp>
      <p:sp>
        <p:nvSpPr>
          <p:cNvPr id="161" name="Google Shape;161;p8"/>
          <p:cNvSpPr txBox="1"/>
          <p:nvPr/>
        </p:nvSpPr>
        <p:spPr>
          <a:xfrm>
            <a:off x="372000" y="8561975"/>
            <a:ext cx="7028400" cy="55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350"/>
              </a:spcAft>
              <a:buNone/>
            </a:pPr>
            <a:r>
              <a:rPr lang="en" sz="1200" dirty="0">
                <a:solidFill>
                  <a:schemeClr val="dk1"/>
                </a:solidFill>
                <a:latin typeface="Google Sans"/>
                <a:ea typeface="Google Sans"/>
                <a:cs typeface="Google Sans"/>
                <a:sym typeface="Google Sans"/>
              </a:rPr>
              <a:t>The Automatidata data team recommends that the New York City TLC encourages customers to pay with credit cards, and create strategies to promote credit card payments. </a:t>
            </a:r>
            <a:endParaRPr sz="1200" dirty="0">
              <a:solidFill>
                <a:srgbClr val="666666"/>
              </a:solidFill>
              <a:latin typeface="Google Sans"/>
              <a:ea typeface="Google Sans"/>
              <a:cs typeface="Google Sans"/>
              <a:sym typeface="Google Sans"/>
            </a:endParaRPr>
          </a:p>
        </p:txBody>
      </p:sp>
      <p:sp>
        <p:nvSpPr>
          <p:cNvPr id="162" name="Google Shape;162;p8"/>
          <p:cNvSpPr txBox="1"/>
          <p:nvPr/>
        </p:nvSpPr>
        <p:spPr>
          <a:xfrm>
            <a:off x="1763100" y="838875"/>
            <a:ext cx="4246200" cy="581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a:t>
            </a:r>
            <a:endParaRPr sz="1200">
              <a:latin typeface="PT Sans Narrow"/>
              <a:ea typeface="PT Sans Narrow"/>
              <a:cs typeface="PT Sans Narrow"/>
              <a:sym typeface="PT Sans Narrow"/>
            </a:endParaRPr>
          </a:p>
          <a:p>
            <a:pPr marL="0" lvl="0" indent="0" algn="ctr" rtl="0">
              <a:lnSpc>
                <a:spcPct val="115000"/>
              </a:lnSpc>
              <a:spcBef>
                <a:spcPts val="0"/>
              </a:spcBef>
              <a:spcAft>
                <a:spcPts val="0"/>
              </a:spcAft>
              <a:buClr>
                <a:schemeClr val="dk1"/>
              </a:buClr>
              <a:buSzPts val="1100"/>
              <a:buFont typeface="Arial"/>
              <a:buNone/>
            </a:pPr>
            <a:r>
              <a:rPr lang="en" sz="1200">
                <a:solidFill>
                  <a:schemeClr val="dk1"/>
                </a:solidFill>
                <a:latin typeface="PT Sans Narrow"/>
                <a:ea typeface="PT Sans Narrow"/>
                <a:cs typeface="PT Sans Narrow"/>
                <a:sym typeface="PT Sans Narrow"/>
              </a:rPr>
              <a:t>Commission Prepared by </a:t>
            </a:r>
            <a:r>
              <a:rPr lang="en" sz="1200" b="1">
                <a:solidFill>
                  <a:schemeClr val="dk1"/>
                </a:solidFill>
                <a:latin typeface="PT Sans Narrow"/>
                <a:ea typeface="PT Sans Narrow"/>
                <a:cs typeface="PT Sans Narrow"/>
                <a:sym typeface="PT Sans Narrow"/>
              </a:rPr>
              <a:t>Automatidata</a:t>
            </a:r>
            <a:endParaRPr sz="1200">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253</Words>
  <Application>Microsoft Office PowerPoint</Application>
  <PresentationFormat>Custom</PresentationFormat>
  <Paragraphs>17</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Google Sans</vt:lpstr>
      <vt:lpstr>PT Sans Narrow</vt:lpstr>
      <vt:lpstr>Google Sans SemiBold</vt:lpstr>
      <vt:lpstr>Roboto</vt:lpstr>
      <vt:lpstr>Work Sans</vt:lpstr>
      <vt:lpstr>Calibri</vt:lpstr>
      <vt:lpstr>Simple Light</vt:lpstr>
      <vt:lpstr>Statistical Review and A/B Testing for New York City TLC Project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Review and A/B Testing for New York City TLC Project</dc:title>
  <dc:creator>Syed Saadullah Hussaini</dc:creator>
  <cp:lastModifiedBy>Syed Saadullah Hussaini</cp:lastModifiedBy>
  <cp:revision>6</cp:revision>
  <dcterms:modified xsi:type="dcterms:W3CDTF">2023-07-12T12:18:47Z</dcterms:modified>
</cp:coreProperties>
</file>